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70" r:id="rId4"/>
    <p:sldId id="283" r:id="rId5"/>
    <p:sldId id="284" r:id="rId6"/>
    <p:sldId id="272" r:id="rId7"/>
    <p:sldId id="285" r:id="rId8"/>
    <p:sldId id="279" r:id="rId9"/>
    <p:sldId id="286" r:id="rId10"/>
    <p:sldId id="287" r:id="rId11"/>
    <p:sldId id="288" r:id="rId12"/>
    <p:sldId id="289" r:id="rId13"/>
    <p:sldId id="290" r:id="rId14"/>
    <p:sldId id="291" r:id="rId15"/>
    <p:sldId id="282" r:id="rId16"/>
    <p:sldId id="292" r:id="rId17"/>
    <p:sldId id="281" r:id="rId18"/>
    <p:sldId id="278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7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5504">
          <p15:clr>
            <a:srgbClr val="A4A3A4"/>
          </p15:clr>
        </p15:guide>
        <p15:guide id="4" pos="2880">
          <p15:clr>
            <a:srgbClr val="A4A3A4"/>
          </p15:clr>
        </p15:guide>
        <p15:guide id="5" pos="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49" d="100"/>
          <a:sy n="149" d="100"/>
        </p:scale>
        <p:origin x="-522" y="-96"/>
      </p:cViewPr>
      <p:guideLst>
        <p:guide orient="horz" pos="257"/>
        <p:guide orient="horz" pos="1620"/>
        <p:guide pos="5504"/>
        <p:guide pos="2880"/>
        <p:guide pos="1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9DEEC-DE7E-CD44-AF7C-218B86874FF2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FB765-8FD2-684F-9F48-543BB2C4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89BAF-6959-3046-B943-FEE51985CEF9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9760D-F85B-C647-ABC5-35EE68EC7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72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xmlns="" id="{D04C9CB8-51B6-8D4D-E5A9-07B6692688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xmlns="" id="{6153697B-467F-5CB1-6363-93C55E64D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xmlns="" id="{AB1C7A30-4BF3-B0D9-2228-D5E1CE7F34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270351B-3CE2-5547-9DFD-EA8BBB3F2DCF}" type="slidenum">
              <a:rPr lang="en-US" altLang="ru-RU" smtClean="0"/>
              <a:pPr/>
              <a:t>12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xmlns="" id="{D04C9CB8-51B6-8D4D-E5A9-07B6692688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xmlns="" id="{6153697B-467F-5CB1-6363-93C55E64D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xmlns="" id="{AB1C7A30-4BF3-B0D9-2228-D5E1CE7F34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270351B-3CE2-5547-9DFD-EA8BBB3F2DCF}" type="slidenum">
              <a:rPr lang="en-US" altLang="ru-RU" smtClean="0"/>
              <a:pPr/>
              <a:t>13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46317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4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4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4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9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14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07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4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48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4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88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6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9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5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2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0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4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ED60-378B-9D4F-A5CD-C3E0ED5FA88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3403" y="2059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D62B2"/>
                </a:solidFill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3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dmission.rudn.ru/postgraduate/consult/" TargetMode="External"/><Relationship Id="rId4" Type="http://schemas.openxmlformats.org/officeDocument/2006/relationships/hyperlink" Target="https://admission.rudn.ru/postgraduate/document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Ректор РУДН встретится с иностранными студентам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9" b="-1"/>
          <a:stretch/>
        </p:blipFill>
        <p:spPr bwMode="auto">
          <a:xfrm>
            <a:off x="0" y="-1747"/>
            <a:ext cx="9144000" cy="476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7804"/>
            <a:ext cx="9144000" cy="290036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658206" y="3289411"/>
            <a:ext cx="5823196" cy="946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800" b="1" spc="300" dirty="0" smtClean="0">
                <a:solidFill>
                  <a:schemeClr val="bg1"/>
                </a:solidFill>
                <a:latin typeface="Trebuchet MS"/>
                <a:cs typeface="Trebuchet MS"/>
              </a:rPr>
              <a:t>ПОЛИТОЛОГИЯ</a:t>
            </a:r>
            <a:endParaRPr lang="en-US" sz="3800" b="1" spc="3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658205" y="2790874"/>
            <a:ext cx="5339137" cy="509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dirty="0" smtClean="0">
                <a:solidFill>
                  <a:schemeClr val="bg1"/>
                </a:solidFill>
                <a:latin typeface="Trebuchet MS"/>
                <a:cs typeface="Trebuchet MS"/>
              </a:rPr>
              <a:t>Аспирантура по направлению</a:t>
            </a:r>
            <a:endParaRPr lang="en-US" sz="22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31" y="2778991"/>
            <a:ext cx="2854712" cy="520993"/>
          </a:xfrm>
          <a:prstGeom prst="rect">
            <a:avLst/>
          </a:prstGeom>
        </p:spPr>
      </p:pic>
      <p:sp>
        <p:nvSpPr>
          <p:cNvPr id="3" name="AutoShape 2" descr="https://www.degruyter.com/document/cover/journal_key/WPS/product_pages"/>
          <p:cNvSpPr>
            <a:spLocks noChangeAspect="1" noChangeArrowheads="1"/>
          </p:cNvSpPr>
          <p:nvPr/>
        </p:nvSpPr>
        <p:spPr bwMode="auto">
          <a:xfrm>
            <a:off x="155575" y="-4281488"/>
            <a:ext cx="6019800" cy="892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www.degruyter.com/document/cover/journal_key/WPS/product_pages"/>
          <p:cNvSpPr>
            <a:spLocks noChangeAspect="1" noChangeArrowheads="1"/>
          </p:cNvSpPr>
          <p:nvPr/>
        </p:nvSpPr>
        <p:spPr bwMode="auto">
          <a:xfrm>
            <a:off x="307975" y="-4129088"/>
            <a:ext cx="6019800" cy="892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www.degruyter.com/document/cover/journal_key/WPS/product_pages"/>
          <p:cNvSpPr>
            <a:spLocks noChangeAspect="1" noChangeArrowheads="1"/>
          </p:cNvSpPr>
          <p:nvPr/>
        </p:nvSpPr>
        <p:spPr bwMode="auto">
          <a:xfrm>
            <a:off x="460375" y="-3976688"/>
            <a:ext cx="6019800" cy="892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www.degruyter.com/document/cover/journal_key/WPS/product_p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World Political Scie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World Political Scien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0" descr="RUDN University |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2" descr="RUDN University | Faceboo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236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673" y="290892"/>
            <a:ext cx="7772400" cy="5521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D62B2"/>
                </a:solidFill>
                <a:latin typeface="Trebuchet MS"/>
                <a:cs typeface="Trebuchet MS"/>
              </a:rPr>
              <a:t>Научные работы и публикации</a:t>
            </a:r>
            <a:endParaRPr lang="en-US" sz="32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9817" y="4504698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008000"/>
                </a:solidFill>
                <a:latin typeface="Trebuchet MS"/>
                <a:cs typeface="Trebuchet MS"/>
              </a:rPr>
              <a:pPr algn="ctr"/>
              <a:t>10</a:t>
            </a:fld>
            <a:endParaRPr lang="en-US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4429506"/>
            <a:ext cx="2411146" cy="4400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62673" y="4663175"/>
            <a:ext cx="54425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673" y="4712328"/>
            <a:ext cx="5442512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80576" y="4712328"/>
            <a:ext cx="331015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-80576" y="4662788"/>
            <a:ext cx="33101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2673" y="4647303"/>
            <a:ext cx="544251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-80576" y="4646916"/>
            <a:ext cx="331015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773DBDF-29DB-4063-A289-78448F7F4D31}"/>
              </a:ext>
            </a:extLst>
          </p:cNvPr>
          <p:cNvSpPr/>
          <p:nvPr/>
        </p:nvSpPr>
        <p:spPr>
          <a:xfrm>
            <a:off x="662673" y="990086"/>
            <a:ext cx="79194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Научно-политологический журнал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«Вестник РУДН: серия Политология».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F43366B0-CC04-4A3C-9D9E-EB258C26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3" y="1314092"/>
            <a:ext cx="5160611" cy="218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DCDE3D1-5699-4AFA-9C31-556E65ABF39E}"/>
              </a:ext>
            </a:extLst>
          </p:cNvPr>
          <p:cNvSpPr/>
          <p:nvPr/>
        </p:nvSpPr>
        <p:spPr>
          <a:xfrm>
            <a:off x="6105184" y="1403188"/>
            <a:ext cx="2632415" cy="1892826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Входит в «Перечень ведущих рецензируемых научных журналов и изданий. </a:t>
            </a:r>
          </a:p>
          <a:p>
            <a:endParaRPr lang="ru-RU" sz="13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3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Издается на факультете с 1999 года. </a:t>
            </a:r>
          </a:p>
          <a:p>
            <a:endParaRPr lang="ru-RU" sz="13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300" b="1" dirty="0">
                <a:solidFill>
                  <a:schemeClr val="accent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Периодичность</a:t>
            </a:r>
            <a:r>
              <a:rPr lang="ru-RU" sz="1300" dirty="0">
                <a:solidFill>
                  <a:schemeClr val="accent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3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четыре номера ежегодно </a:t>
            </a:r>
            <a:endParaRPr lang="en-US" sz="1300" b="1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A7B9801-62DE-4106-8C57-66107AAC6AC2}"/>
              </a:ext>
            </a:extLst>
          </p:cNvPr>
          <p:cNvSpPr/>
          <p:nvPr/>
        </p:nvSpPr>
        <p:spPr>
          <a:xfrm>
            <a:off x="866301" y="3511409"/>
            <a:ext cx="74702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базе кафедры ежегодно </a:t>
            </a:r>
            <a:r>
              <a:rPr lang="ru-RU" sz="1600" b="1" dirty="0">
                <a:solidFill>
                  <a:srgbClr val="0D62B2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издаются сборники и монографии.</a:t>
            </a:r>
          </a:p>
          <a:p>
            <a:endParaRPr lang="ru-RU" sz="1600" dirty="0">
              <a:solidFill>
                <a:schemeClr val="dk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dirty="0">
                <a:solidFill>
                  <a:schemeClr val="dk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Также существует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публикаций в журналах, издаваемых на базе зарубежных вузов-партнеров.</a:t>
            </a:r>
          </a:p>
        </p:txBody>
      </p:sp>
    </p:spTree>
    <p:extLst>
      <p:ext uri="{BB962C8B-B14F-4D97-AF65-F5344CB8AC3E}">
        <p14:creationId xmlns:p14="http://schemas.microsoft.com/office/powerpoint/2010/main" val="3844297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673" y="358995"/>
            <a:ext cx="7772400" cy="5521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D62B2"/>
                </a:solidFill>
                <a:latin typeface="Trebuchet MS"/>
                <a:cs typeface="Trebuchet MS"/>
              </a:rPr>
              <a:t>Наши выпускники</a:t>
            </a:r>
            <a:endParaRPr lang="en-US" sz="32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9817" y="4504698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008000"/>
                </a:solidFill>
                <a:latin typeface="Trebuchet MS"/>
                <a:cs typeface="Trebuchet MS"/>
              </a:rPr>
              <a:pPr algn="ctr"/>
              <a:t>11</a:t>
            </a:fld>
            <a:endParaRPr lang="en-US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4429506"/>
            <a:ext cx="2411146" cy="4400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62673" y="4663175"/>
            <a:ext cx="54425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673" y="4712328"/>
            <a:ext cx="5442512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80576" y="4712328"/>
            <a:ext cx="331015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-80576" y="4662788"/>
            <a:ext cx="33101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2673" y="4647303"/>
            <a:ext cx="544251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-80576" y="4646916"/>
            <a:ext cx="331015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http://alumnirudn.ru/upload/8dae6e03a5.jpg">
            <a:extLst>
              <a:ext uri="{FF2B5EF4-FFF2-40B4-BE49-F238E27FC236}">
                <a16:creationId xmlns:a16="http://schemas.microsoft.com/office/drawing/2014/main" xmlns="" id="{6A27BBC8-5664-42B7-9F8F-7B66A8A4DBBF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827" y="1113852"/>
            <a:ext cx="945674" cy="96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kadyrov.viperson.ru/data/201407/7aa3b099b3d9c86b5a503a52.jpg">
            <a:extLst>
              <a:ext uri="{FF2B5EF4-FFF2-40B4-BE49-F238E27FC236}">
                <a16:creationId xmlns:a16="http://schemas.microsoft.com/office/drawing/2014/main" xmlns="" id="{A5BAF2C5-2BBE-4BE6-8A03-D33D45D28D41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827" y="2239164"/>
            <a:ext cx="945674" cy="96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119C3C1-6A12-4099-A33B-FB564278F59F}"/>
              </a:ext>
            </a:extLst>
          </p:cNvPr>
          <p:cNvSpPr/>
          <p:nvPr/>
        </p:nvSpPr>
        <p:spPr>
          <a:xfrm>
            <a:off x="1691826" y="1183690"/>
            <a:ext cx="6869347" cy="72943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Саргон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Хадая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, кандидат политических наук, телеведущий, корреспондент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Russia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Toda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y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 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AF276BB-4380-48E8-9BC6-B0D76FD8DE2C}"/>
              </a:ext>
            </a:extLst>
          </p:cNvPr>
          <p:cNvSpPr/>
          <p:nvPr/>
        </p:nvSpPr>
        <p:spPr>
          <a:xfrm>
            <a:off x="1691824" y="2240220"/>
            <a:ext cx="6869347" cy="6586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Василий Александрович 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Федорцев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, кандидат политических наук,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автор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Телеграм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-канала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Германология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Trebuchet M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B4A4EBB-984E-443E-966F-B40F5B67A2E9}"/>
              </a:ext>
            </a:extLst>
          </p:cNvPr>
          <p:cNvSpPr/>
          <p:nvPr/>
        </p:nvSpPr>
        <p:spPr>
          <a:xfrm>
            <a:off x="1659742" y="3443690"/>
            <a:ext cx="6901431" cy="6586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Огюстин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Ндайисаба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,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кандидат политических наук,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советник Премьер-министра Бурунди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Trebuchet M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3"/>
          <a:stretch/>
        </p:blipFill>
        <p:spPr bwMode="auto">
          <a:xfrm>
            <a:off x="582827" y="3368498"/>
            <a:ext cx="923925" cy="106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055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xmlns="" id="{65A09F48-4243-190D-AF05-2031EBCF9A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1456" y="98425"/>
            <a:ext cx="8648700" cy="5524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2400" b="1" dirty="0" smtClean="0">
                <a:solidFill>
                  <a:srgbClr val="0D62B2"/>
                </a:solidFill>
                <a:latin typeface="Trebuchet MS"/>
                <a:cs typeface="Trebuchet MS"/>
              </a:rPr>
              <a:t>Научные руководители</a:t>
            </a:r>
            <a:endParaRPr lang="en-US" altLang="ru-RU" sz="24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xmlns="" id="{CDD51077-F6B4-A43F-EF50-C02DA205B9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330200" y="4505325"/>
            <a:ext cx="252413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99E7F1EF-4ED8-7349-BB2E-3A0488B8A28A}" type="slidenum">
              <a:rPr lang="en-US" altLang="ru-RU" sz="1200" smtClean="0">
                <a:solidFill>
                  <a:srgbClr val="008000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12</a:t>
            </a:fld>
            <a:endParaRPr lang="en-US" altLang="ru-RU" sz="1200">
              <a:solidFill>
                <a:srgbClr val="008000"/>
              </a:solidFill>
              <a:latin typeface="Trebuchet MS" panose="020B0703020202090204" pitchFamily="34" charset="0"/>
              <a:ea typeface="Trebuchet MS" panose="020B0703020202090204" pitchFamily="34" charset="0"/>
              <a:cs typeface="Trebuchet MS" panose="020B070302020209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4AC097B-09B2-20DE-74E8-7389603EB240}"/>
              </a:ext>
            </a:extLst>
          </p:cNvPr>
          <p:cNvCxnSpPr/>
          <p:nvPr/>
        </p:nvCxnSpPr>
        <p:spPr>
          <a:xfrm>
            <a:off x="668382" y="4662488"/>
            <a:ext cx="544353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12E4DA4-2D4B-96C2-EF43-F9B4AC3BF370}"/>
              </a:ext>
            </a:extLst>
          </p:cNvPr>
          <p:cNvCxnSpPr/>
          <p:nvPr/>
        </p:nvCxnSpPr>
        <p:spPr>
          <a:xfrm>
            <a:off x="668382" y="4711700"/>
            <a:ext cx="5443537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16E6618-FE81-54B4-4FFC-76912C59E858}"/>
              </a:ext>
            </a:extLst>
          </p:cNvPr>
          <p:cNvCxnSpPr/>
          <p:nvPr/>
        </p:nvCxnSpPr>
        <p:spPr>
          <a:xfrm>
            <a:off x="-80963" y="4711700"/>
            <a:ext cx="331788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81D992C-3DF8-AC53-AEDE-738B5B05DB93}"/>
              </a:ext>
            </a:extLst>
          </p:cNvPr>
          <p:cNvCxnSpPr/>
          <p:nvPr/>
        </p:nvCxnSpPr>
        <p:spPr>
          <a:xfrm>
            <a:off x="-80963" y="4662488"/>
            <a:ext cx="33178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A22DBBD-86E7-A342-265E-1CE707C7974F}"/>
              </a:ext>
            </a:extLst>
          </p:cNvPr>
          <p:cNvCxnSpPr/>
          <p:nvPr/>
        </p:nvCxnSpPr>
        <p:spPr>
          <a:xfrm>
            <a:off x="668382" y="4646613"/>
            <a:ext cx="5443537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93B7A3D-2A17-FD85-352F-869D852474B3}"/>
              </a:ext>
            </a:extLst>
          </p:cNvPr>
          <p:cNvCxnSpPr/>
          <p:nvPr/>
        </p:nvCxnSpPr>
        <p:spPr>
          <a:xfrm>
            <a:off x="-80963" y="4646613"/>
            <a:ext cx="331788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1D095757-C1A6-F4EF-9A23-C88CD0F72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094952"/>
              </p:ext>
            </p:extLst>
          </p:nvPr>
        </p:nvGraphicFramePr>
        <p:xfrm>
          <a:off x="330200" y="886189"/>
          <a:ext cx="8308975" cy="3378880"/>
        </p:xfrm>
        <a:graphic>
          <a:graphicData uri="http://schemas.openxmlformats.org/drawingml/2006/table">
            <a:tbl>
              <a:tblPr/>
              <a:tblGrid>
                <a:gridCol w="1662113">
                  <a:extLst>
                    <a:ext uri="{9D8B030D-6E8A-4147-A177-3AD203B41FA5}">
                      <a16:colId xmlns:a16="http://schemas.microsoft.com/office/drawing/2014/main" xmlns="" val="2617217138"/>
                    </a:ext>
                  </a:extLst>
                </a:gridCol>
                <a:gridCol w="1662112">
                  <a:extLst>
                    <a:ext uri="{9D8B030D-6E8A-4147-A177-3AD203B41FA5}">
                      <a16:colId xmlns:a16="http://schemas.microsoft.com/office/drawing/2014/main" xmlns="" val="4207729518"/>
                    </a:ext>
                  </a:extLst>
                </a:gridCol>
                <a:gridCol w="1660525">
                  <a:extLst>
                    <a:ext uri="{9D8B030D-6E8A-4147-A177-3AD203B41FA5}">
                      <a16:colId xmlns:a16="http://schemas.microsoft.com/office/drawing/2014/main" xmlns="" val="4019183833"/>
                    </a:ext>
                  </a:extLst>
                </a:gridCol>
                <a:gridCol w="1662113">
                  <a:extLst>
                    <a:ext uri="{9D8B030D-6E8A-4147-A177-3AD203B41FA5}">
                      <a16:colId xmlns:a16="http://schemas.microsoft.com/office/drawing/2014/main" xmlns="" val="281426926"/>
                    </a:ext>
                  </a:extLst>
                </a:gridCol>
                <a:gridCol w="1662112">
                  <a:extLst>
                    <a:ext uri="{9D8B030D-6E8A-4147-A177-3AD203B41FA5}">
                      <a16:colId xmlns:a16="http://schemas.microsoft.com/office/drawing/2014/main" xmlns="" val="846709743"/>
                    </a:ext>
                  </a:extLst>
                </a:gridCol>
              </a:tblGrid>
              <a:tr h="1131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3341432"/>
                  </a:ext>
                </a:extLst>
              </a:tr>
              <a:tr h="6242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62B2"/>
                        </a:solidFill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D62B2"/>
                          </a:solidFill>
                          <a:effectLst/>
                          <a:latin typeface="Trebuchet MS" panose="020B0703020202090204" pitchFamily="34" charset="0"/>
                          <a:ea typeface="Trebuchet MS" panose="020B0703020202090204" pitchFamily="34" charset="0"/>
                          <a:cs typeface="Trebuchet MS" panose="020B0703020202090204" pitchFamily="34" charset="0"/>
                        </a:rPr>
                        <a:t>Мчедлова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62B2"/>
                          </a:solidFill>
                          <a:effectLst/>
                          <a:latin typeface="Trebuchet MS" panose="020B0703020202090204" pitchFamily="34" charset="0"/>
                          <a:ea typeface="Trebuchet MS" panose="020B0703020202090204" pitchFamily="34" charset="0"/>
                          <a:cs typeface="Trebuchet MS" panose="020B0703020202090204" pitchFamily="34" charset="0"/>
                        </a:rPr>
                        <a:t> </a:t>
                      </a:r>
                      <a:endParaRPr kumimoji="0" lang="en-US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62B2"/>
                        </a:solidFill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62B2"/>
                          </a:solidFill>
                          <a:effectLst/>
                          <a:latin typeface="Trebuchet MS" panose="020B0703020202090204" pitchFamily="34" charset="0"/>
                          <a:ea typeface="Trebuchet MS" panose="020B0703020202090204" pitchFamily="34" charset="0"/>
                          <a:cs typeface="Trebuchet MS" panose="020B0703020202090204" pitchFamily="34" charset="0"/>
                        </a:rPr>
                        <a:t>Мария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D62B2"/>
                          </a:solidFill>
                          <a:effectLst/>
                          <a:latin typeface="Trebuchet MS" panose="020B0703020202090204" pitchFamily="34" charset="0"/>
                          <a:ea typeface="Trebuchet MS" panose="020B0703020202090204" pitchFamily="34" charset="0"/>
                          <a:cs typeface="Trebuchet MS" panose="020B0703020202090204" pitchFamily="34" charset="0"/>
                        </a:rPr>
                        <a:t>Мирановна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rebuchet MS" panose="020B0703020202090204" pitchFamily="34" charset="0"/>
                          <a:ea typeface="Trebuchet MS" panose="020B0703020202090204" pitchFamily="34" charset="0"/>
                          <a:cs typeface="Trebuchet MS" panose="020B0703020202090204" pitchFamily="34" charset="0"/>
                        </a:rPr>
                        <a:t>Зав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rebuchet MS" panose="020B0703020202090204" pitchFamily="34" charset="0"/>
                          <a:ea typeface="Trebuchet MS" panose="020B0703020202090204" pitchFamily="34" charset="0"/>
                          <a:cs typeface="Trebuchet MS" panose="020B0703020202090204" pitchFamily="34" charset="0"/>
                        </a:rPr>
                        <a:t>.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rebuchet MS" panose="020B0703020202090204" pitchFamily="34" charset="0"/>
                          <a:ea typeface="Trebuchet MS" panose="020B0703020202090204" pitchFamily="34" charset="0"/>
                          <a:cs typeface="Trebuchet MS" panose="020B0703020202090204" pitchFamily="34" charset="0"/>
                        </a:rPr>
                        <a:t> кафедрой,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rebuchet MS" panose="020B0703020202090204" pitchFamily="34" charset="0"/>
                          <a:ea typeface="Trebuchet MS" panose="020B0703020202090204" pitchFamily="34" charset="0"/>
                          <a:cs typeface="Trebuchet MS" panose="020B0703020202090204" pitchFamily="34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rebuchet MS" panose="020B0703020202090204" pitchFamily="34" charset="0"/>
                        </a:rPr>
                        <a:t>д.п.н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rebuchet MS" panose="020B0703020202090204" pitchFamily="34" charset="0"/>
                        </a:rPr>
                        <a:t>.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62B2"/>
                        </a:solidFill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62B2"/>
                          </a:solidFill>
                          <a:effectLst/>
                          <a:latin typeface="Trebuchet MS" panose="020B0703020202090204" pitchFamily="34" charset="0"/>
                          <a:ea typeface="Trebuchet MS" panose="020B0703020202090204" pitchFamily="34" charset="0"/>
                          <a:cs typeface="Trebuchet MS" panose="020B0703020202090204" pitchFamily="34" charset="0"/>
                        </a:rPr>
                        <a:t>Почта 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D62B2"/>
                        </a:solidFill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62B2"/>
                          </a:solidFill>
                          <a:effectLst/>
                          <a:latin typeface="Trebuchet MS" panose="020B0703020202090204" pitchFamily="34" charset="0"/>
                          <a:ea typeface="Trebuchet MS" panose="020B0703020202090204" pitchFamily="34" charset="0"/>
                          <a:cs typeface="Trebuchet MS" panose="020B0703020202090204" pitchFamily="34" charset="0"/>
                        </a:rPr>
                        <a:t>Юрий Михайлович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rebuchet MS" panose="020B0703020202090204" pitchFamily="34" charset="0"/>
                        </a:rPr>
                        <a:t>проф., д.ф.н.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62B2"/>
                        </a:solidFill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62B2"/>
                          </a:solidFill>
                          <a:effectLst/>
                          <a:latin typeface="Trebuchet MS" panose="020B0703020202090204" pitchFamily="34" charset="0"/>
                          <a:ea typeface="Trebuchet MS" panose="020B0703020202090204" pitchFamily="34" charset="0"/>
                          <a:cs typeface="Trebuchet MS" panose="020B0703020202090204" pitchFamily="34" charset="0"/>
                        </a:rPr>
                        <a:t>Казаринова 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D62B2"/>
                        </a:solidFill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62B2"/>
                          </a:solidFill>
                          <a:effectLst/>
                          <a:latin typeface="Trebuchet MS" panose="020B0703020202090204" pitchFamily="34" charset="0"/>
                          <a:ea typeface="Trebuchet MS" panose="020B0703020202090204" pitchFamily="34" charset="0"/>
                          <a:cs typeface="Trebuchet MS" panose="020B0703020202090204" pitchFamily="34" charset="0"/>
                        </a:rPr>
                        <a:t>Дарья Борисовна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rebuchet MS" panose="020B0703020202090204" pitchFamily="34" charset="0"/>
                        </a:rPr>
                        <a:t>доцент, </a:t>
                      </a:r>
                      <a:r>
                        <a:rPr kumimoji="0" lang="ru-RU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rebuchet MS" panose="020B0703020202090204" pitchFamily="34" charset="0"/>
                        </a:rPr>
                        <a:t>к.п.н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rebuchet MS" panose="020B0703020202090204" pitchFamily="34" charset="0"/>
                        </a:rPr>
                        <a:t>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62B2"/>
                        </a:solidFill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D62B2"/>
                          </a:solidFill>
                          <a:effectLst/>
                          <a:latin typeface="Trebuchet MS" panose="020B0703020202090204" pitchFamily="34" charset="0"/>
                          <a:ea typeface="Trebuchet MS" panose="020B0703020202090204" pitchFamily="34" charset="0"/>
                          <a:cs typeface="Trebuchet MS" panose="020B0703020202090204" pitchFamily="34" charset="0"/>
                        </a:rPr>
                        <a:t>Амелин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62B2"/>
                          </a:solidFill>
                          <a:effectLst/>
                          <a:latin typeface="Trebuchet MS" panose="020B0703020202090204" pitchFamily="34" charset="0"/>
                          <a:ea typeface="Trebuchet MS" panose="020B0703020202090204" pitchFamily="34" charset="0"/>
                          <a:cs typeface="Trebuchet MS" panose="020B0703020202090204" pitchFamily="34" charset="0"/>
                        </a:rPr>
                        <a:t> 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D62B2"/>
                        </a:solidFill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62B2"/>
                          </a:solidFill>
                          <a:effectLst/>
                          <a:latin typeface="Trebuchet MS" panose="020B0703020202090204" pitchFamily="34" charset="0"/>
                          <a:ea typeface="Trebuchet MS" panose="020B0703020202090204" pitchFamily="34" charset="0"/>
                          <a:cs typeface="Trebuchet MS" panose="020B0703020202090204" pitchFamily="34" charset="0"/>
                        </a:rPr>
                        <a:t>Владимир Николаевич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Trebuchet MS" panose="020B0703020202090204" pitchFamily="34" charset="0"/>
                        <a:ea typeface="Trebuchet MS" panose="020B0703020202090204" pitchFamily="34" charset="0"/>
                        <a:cs typeface="Trebuchet MS" panose="020B070302020209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rebuchet MS" panose="020B0703020202090204" pitchFamily="34" charset="0"/>
                        </a:rPr>
                        <a:t>доцент, к.ф.н.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62B2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D62B2"/>
                          </a:solidFill>
                          <a:effectLst/>
                          <a:latin typeface="Trebuchet MS" panose="020B0703020202090204" pitchFamily="34" charset="0"/>
                        </a:rPr>
                        <a:t>Медушевский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62B2"/>
                          </a:solidFill>
                          <a:effectLst/>
                          <a:latin typeface="Trebuchet MS" panose="020B0703020202090204" pitchFamily="34" charset="0"/>
                        </a:rPr>
                        <a:t> Николай Андреевич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rebuchet MS" panose="020B0703020202090204" pitchFamily="34" charset="0"/>
                        </a:rPr>
                        <a:t>доцент,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rebuchet MS" panose="020B0703020202090204" pitchFamily="34" charset="0"/>
                        </a:rPr>
                        <a:t>д.п.н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rebuchet MS" panose="020B0703020202090204" pitchFamily="34" charset="0"/>
                        </a:rPr>
                        <a:t>.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10756"/>
                  </a:ext>
                </a:extLst>
              </a:tr>
              <a:tr h="13935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/>
                        <a:t>•</a:t>
                      </a:r>
                      <a:r>
                        <a:rPr lang="ru-RU" sz="1000" dirty="0" smtClean="0"/>
                        <a:t>Политическая философия и социология</a:t>
                      </a:r>
                      <a:br>
                        <a:rPr lang="ru-RU" sz="1000" dirty="0" smtClean="0"/>
                      </a:br>
                      <a:r>
                        <a:rPr lang="ru-RU" sz="1000" dirty="0" smtClean="0"/>
                        <a:t>•</a:t>
                      </a:r>
                      <a:r>
                        <a:rPr lang="ru-RU" sz="1000" dirty="0" smtClean="0"/>
                        <a:t>Методология политической науки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/>
                        <a:t>•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Социокультурные и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этноконфессиональные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процессы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/>
                        <a:t>•М</a:t>
                      </a:r>
                      <a:r>
                        <a:rPr lang="ru-RU" sz="1000" dirty="0" smtClean="0"/>
                        <a:t>етодология сравнительных политических исследований</a:t>
                      </a:r>
                      <a:br>
                        <a:rPr lang="ru-RU" sz="1000" dirty="0" smtClean="0"/>
                      </a:br>
                      <a:r>
                        <a:rPr lang="ru-RU" sz="1000" dirty="0" smtClean="0"/>
                        <a:t>• Философия политики</a:t>
                      </a:r>
                      <a:br>
                        <a:rPr lang="ru-RU" sz="1000" dirty="0" smtClean="0"/>
                      </a:br>
                      <a:r>
                        <a:rPr lang="ru-RU" sz="1000" dirty="0" smtClean="0"/>
                        <a:t>• Философия права</a:t>
                      </a:r>
                      <a:br>
                        <a:rPr lang="ru-RU" sz="1000" dirty="0" smtClean="0"/>
                      </a:br>
                      <a:r>
                        <a:rPr lang="ru-RU" sz="1000" dirty="0" smtClean="0"/>
                        <a:t>• </a:t>
                      </a:r>
                      <a:r>
                        <a:rPr lang="ru-RU" sz="1000" dirty="0" err="1" smtClean="0"/>
                        <a:t>Исламоведение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/>
                        <a:t>•</a:t>
                      </a:r>
                      <a:r>
                        <a:rPr lang="ru-RU" sz="1000" dirty="0" smtClean="0"/>
                        <a:t>Политические и социокультурные проблемы европейской интеграции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/>
                        <a:t>•М</a:t>
                      </a:r>
                      <a:r>
                        <a:rPr lang="ru-RU" sz="1000" dirty="0" smtClean="0"/>
                        <a:t>играционные процессы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/>
                        <a:t>•</a:t>
                      </a:r>
                      <a:r>
                        <a:rPr lang="ru-RU" sz="1000" dirty="0" err="1" smtClean="0"/>
                        <a:t>Идентитарные</a:t>
                      </a:r>
                      <a:r>
                        <a:rPr lang="ru-RU" sz="1000" baseline="0" dirty="0" smtClean="0"/>
                        <a:t> процессы</a:t>
                      </a:r>
                      <a:r>
                        <a:rPr lang="ru-RU" sz="1000" dirty="0" smtClean="0"/>
                        <a:t> 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/>
                        <a:t>•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rebuchet MS" panose="020B0703020202090204" pitchFamily="34" charset="0"/>
                        </a:rPr>
                        <a:t>Политические технологии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/>
                        <a:t>•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rebuchet MS" panose="020B0703020202090204" pitchFamily="34" charset="0"/>
                        </a:rPr>
                        <a:t>GR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rebuchet MS" panose="020B0703020202090204" pitchFamily="34" charset="0"/>
                        </a:rPr>
                        <a:t>и </a:t>
                      </a: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rebuchet MS" panose="020B0703020202090204" pitchFamily="34" charset="0"/>
                        </a:rPr>
                        <a:t>PR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/>
                        <a:t>•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rebuchet MS" panose="020B0703020202090204" pitchFamily="34" charset="0"/>
                        </a:rPr>
                        <a:t>Политический консалтинг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/>
                        <a:t>•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rebuchet MS" panose="020B0703020202090204" pitchFamily="34" charset="0"/>
                        </a:rPr>
                        <a:t>Африканистика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/>
                        <a:t>•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rebuchet MS" panose="020B0703020202090204" pitchFamily="34" charset="0"/>
                        </a:rPr>
                        <a:t>Ценности в политике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/>
                        <a:t>•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Trebuchet MS" panose="020B0703020202090204" pitchFamily="34" charset="0"/>
                        </a:rPr>
                        <a:t>Европейская политика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2493687"/>
                  </a:ext>
                </a:extLst>
              </a:tr>
            </a:tbl>
          </a:graphicData>
        </a:graphic>
      </p:graphicFrame>
      <p:pic>
        <p:nvPicPr>
          <p:cNvPr id="27678" name="Рисунок 23">
            <a:extLst>
              <a:ext uri="{FF2B5EF4-FFF2-40B4-BE49-F238E27FC236}">
                <a16:creationId xmlns:a16="http://schemas.microsoft.com/office/drawing/2014/main" xmlns="" id="{FCB72D3D-6558-25D4-E564-CFF25E8C5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2" t="13425" r="22873" b="20590"/>
          <a:stretch>
            <a:fillRect/>
          </a:stretch>
        </p:blipFill>
        <p:spPr bwMode="auto">
          <a:xfrm>
            <a:off x="566778" y="727188"/>
            <a:ext cx="124936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9" name="Рисунок 27">
            <a:extLst>
              <a:ext uri="{FF2B5EF4-FFF2-40B4-BE49-F238E27FC236}">
                <a16:creationId xmlns:a16="http://schemas.microsoft.com/office/drawing/2014/main" xmlns="" id="{C2838DE3-F0CA-7176-FC5D-A4716CED5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4" b="-401"/>
          <a:stretch>
            <a:fillRect/>
          </a:stretch>
        </p:blipFill>
        <p:spPr bwMode="auto">
          <a:xfrm>
            <a:off x="2171223" y="733738"/>
            <a:ext cx="12477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0" name="Рисунок 7">
            <a:extLst>
              <a:ext uri="{FF2B5EF4-FFF2-40B4-BE49-F238E27FC236}">
                <a16:creationId xmlns:a16="http://schemas.microsoft.com/office/drawing/2014/main" xmlns="" id="{51156CD5-067E-FE08-40AD-88922AFE3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0" r="1376" b="323"/>
          <a:stretch>
            <a:fillRect/>
          </a:stretch>
        </p:blipFill>
        <p:spPr bwMode="auto">
          <a:xfrm>
            <a:off x="3804540" y="702027"/>
            <a:ext cx="12573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1" name="Рисунок 9">
            <a:extLst>
              <a:ext uri="{FF2B5EF4-FFF2-40B4-BE49-F238E27FC236}">
                <a16:creationId xmlns:a16="http://schemas.microsoft.com/office/drawing/2014/main" xmlns="" id="{1E687792-1F5E-7504-2FEB-6AB61FE39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r="33994" b="2010"/>
          <a:stretch>
            <a:fillRect/>
          </a:stretch>
        </p:blipFill>
        <p:spPr bwMode="auto">
          <a:xfrm>
            <a:off x="5487238" y="709170"/>
            <a:ext cx="1249362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4" name="Рисунок 24">
            <a:extLst>
              <a:ext uri="{FF2B5EF4-FFF2-40B4-BE49-F238E27FC236}">
                <a16:creationId xmlns:a16="http://schemas.microsoft.com/office/drawing/2014/main" xmlns="" id="{BE0D1536-8FF8-ABB2-E7F8-D1314D62B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335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6" name="Picture 44">
            <a:extLst>
              <a:ext uri="{FF2B5EF4-FFF2-40B4-BE49-F238E27FC236}">
                <a16:creationId xmlns:a16="http://schemas.microsoft.com/office/drawing/2014/main" xmlns="" id="{F90A53A1-CDF7-6804-ACB7-6379BA59B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2" y="734331"/>
            <a:ext cx="13827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4429506"/>
            <a:ext cx="2411146" cy="4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33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xmlns="" id="{65A09F48-4243-190D-AF05-2031EBCF9A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0936" y="554273"/>
            <a:ext cx="7036727" cy="5524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altLang="ru-RU" sz="3200" b="1" dirty="0" err="1">
                <a:solidFill>
                  <a:srgbClr val="0D62B2"/>
                </a:solidFill>
                <a:latin typeface="Trebuchet MS"/>
                <a:cs typeface="Trebuchet MS"/>
              </a:rPr>
              <a:t>Тьютор</a:t>
            </a:r>
            <a:r>
              <a:rPr lang="ru-RU" altLang="ru-RU" sz="3200" b="1" dirty="0">
                <a:solidFill>
                  <a:srgbClr val="0D62B2"/>
                </a:solidFill>
                <a:latin typeface="Trebuchet MS"/>
                <a:cs typeface="Trebuchet MS"/>
              </a:rPr>
              <a:t> по </a:t>
            </a:r>
            <a:r>
              <a:rPr lang="ru-RU" altLang="ru-RU" sz="3200" b="1" dirty="0" smtClean="0">
                <a:solidFill>
                  <a:srgbClr val="0D62B2"/>
                </a:solidFill>
                <a:latin typeface="Trebuchet MS"/>
                <a:cs typeface="Trebuchet MS"/>
              </a:rPr>
              <a:t>аспирантуру кафедры</a:t>
            </a:r>
            <a:r>
              <a:rPr lang="en-US" altLang="ru-RU" sz="3200" b="1" dirty="0" smtClean="0">
                <a:solidFill>
                  <a:srgbClr val="0D62B2"/>
                </a:solidFill>
                <a:latin typeface="Trebuchet MS"/>
                <a:cs typeface="Trebuchet MS"/>
              </a:rPr>
              <a:t> </a:t>
            </a:r>
            <a:r>
              <a:rPr lang="ru-RU" altLang="ru-RU" sz="3200" b="1" dirty="0">
                <a:solidFill>
                  <a:srgbClr val="0D62B2"/>
                </a:solidFill>
                <a:latin typeface="Trebuchet MS"/>
                <a:cs typeface="Trebuchet MS"/>
              </a:rPr>
              <a:t>сравнительной политологии</a:t>
            </a:r>
            <a:endParaRPr lang="en-US" altLang="ru-RU" sz="32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xmlns="" id="{CDD51077-F6B4-A43F-EF50-C02DA205B9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330200" y="4505325"/>
            <a:ext cx="252413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99E7F1EF-4ED8-7349-BB2E-3A0488B8A28A}" type="slidenum">
              <a:rPr lang="en-US" altLang="ru-RU" sz="1200" smtClean="0">
                <a:solidFill>
                  <a:srgbClr val="008000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13</a:t>
            </a:fld>
            <a:endParaRPr lang="en-US" altLang="ru-RU" sz="1200">
              <a:solidFill>
                <a:srgbClr val="008000"/>
              </a:solidFill>
              <a:latin typeface="Trebuchet MS" panose="020B0703020202090204" pitchFamily="34" charset="0"/>
              <a:ea typeface="Trebuchet MS" panose="020B0703020202090204" pitchFamily="34" charset="0"/>
              <a:cs typeface="Trebuchet MS" panose="020B070302020209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4AC097B-09B2-20DE-74E8-7389603EB240}"/>
              </a:ext>
            </a:extLst>
          </p:cNvPr>
          <p:cNvCxnSpPr/>
          <p:nvPr/>
        </p:nvCxnSpPr>
        <p:spPr>
          <a:xfrm>
            <a:off x="661988" y="4662488"/>
            <a:ext cx="544353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12E4DA4-2D4B-96C2-EF43-F9B4AC3BF370}"/>
              </a:ext>
            </a:extLst>
          </p:cNvPr>
          <p:cNvCxnSpPr/>
          <p:nvPr/>
        </p:nvCxnSpPr>
        <p:spPr>
          <a:xfrm>
            <a:off x="661988" y="4711700"/>
            <a:ext cx="5443537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16E6618-FE81-54B4-4FFC-76912C59E858}"/>
              </a:ext>
            </a:extLst>
          </p:cNvPr>
          <p:cNvCxnSpPr/>
          <p:nvPr/>
        </p:nvCxnSpPr>
        <p:spPr>
          <a:xfrm>
            <a:off x="-80963" y="4711700"/>
            <a:ext cx="331788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81D992C-3DF8-AC53-AEDE-738B5B05DB93}"/>
              </a:ext>
            </a:extLst>
          </p:cNvPr>
          <p:cNvCxnSpPr/>
          <p:nvPr/>
        </p:nvCxnSpPr>
        <p:spPr>
          <a:xfrm>
            <a:off x="-80963" y="4662488"/>
            <a:ext cx="33178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A22DBBD-86E7-A342-265E-1CE707C7974F}"/>
              </a:ext>
            </a:extLst>
          </p:cNvPr>
          <p:cNvCxnSpPr/>
          <p:nvPr/>
        </p:nvCxnSpPr>
        <p:spPr>
          <a:xfrm>
            <a:off x="661988" y="4646613"/>
            <a:ext cx="5443537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93B7A3D-2A17-FD85-352F-869D852474B3}"/>
              </a:ext>
            </a:extLst>
          </p:cNvPr>
          <p:cNvCxnSpPr/>
          <p:nvPr/>
        </p:nvCxnSpPr>
        <p:spPr>
          <a:xfrm>
            <a:off x="-80963" y="4646613"/>
            <a:ext cx="331788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684" name="Рисунок 24">
            <a:extLst>
              <a:ext uri="{FF2B5EF4-FFF2-40B4-BE49-F238E27FC236}">
                <a16:creationId xmlns:a16="http://schemas.microsoft.com/office/drawing/2014/main" xmlns="" id="{BE0D1536-8FF8-ABB2-E7F8-D1314D62B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335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Изображение выглядит как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D143E43-117B-E813-4398-94FE025FC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14" y="1602141"/>
            <a:ext cx="1939478" cy="1939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9957AF-763F-EAAA-5078-4FDA36E84699}"/>
              </a:ext>
            </a:extLst>
          </p:cNvPr>
          <p:cNvSpPr txBox="1"/>
          <p:nvPr/>
        </p:nvSpPr>
        <p:spPr>
          <a:xfrm>
            <a:off x="3029446" y="1737299"/>
            <a:ext cx="40299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Сафина Наталья Алексеевна</a:t>
            </a:r>
          </a:p>
          <a:p>
            <a:endParaRPr lang="ru-RU" dirty="0"/>
          </a:p>
          <a:p>
            <a:r>
              <a:rPr lang="ru-RU" dirty="0"/>
              <a:t>Зав</a:t>
            </a:r>
            <a:r>
              <a:rPr lang="en-US" dirty="0"/>
              <a:t>.</a:t>
            </a:r>
            <a:r>
              <a:rPr lang="ru-RU" dirty="0"/>
              <a:t> кабинетом</a:t>
            </a:r>
            <a:r>
              <a:rPr lang="en-US" dirty="0"/>
              <a:t>, </a:t>
            </a:r>
            <a:r>
              <a:rPr lang="ru-RU" dirty="0"/>
              <a:t>ответственная за аспирантуру на кафедре сравнительной политологии</a:t>
            </a: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4429506"/>
            <a:ext cx="2411146" cy="4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71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D62B2"/>
                </a:solidFill>
                <a:latin typeface="Trebuchet MS"/>
                <a:cs typeface="Trebuchet MS"/>
              </a:rPr>
              <a:t>Сроки приема в аспирантуру</a:t>
            </a:r>
            <a:endParaRPr lang="ru-RU" dirty="0"/>
          </a:p>
        </p:txBody>
      </p:sp>
      <p:pic>
        <p:nvPicPr>
          <p:cNvPr id="2050" name="Picture 2" descr="https://sun9-10.userapi.com/s/v1/ig2/KDXvjJNtWegGz7QeyYn53drsmdXtQVIxIU43nlmTFGdgEX5cz372hMCsdLSWk5CBaVZI_hFZmkKRl-B2Ic3wg27O.jpg?size=1808x998&amp;quality=96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7"/>
          <a:stretch/>
        </p:blipFill>
        <p:spPr bwMode="auto">
          <a:xfrm>
            <a:off x="252122" y="1146356"/>
            <a:ext cx="8565764" cy="365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57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7499"/>
            <a:ext cx="7772400" cy="5521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D62B2"/>
                </a:solidFill>
                <a:latin typeface="Trebuchet MS"/>
                <a:cs typeface="Trebuchet MS"/>
              </a:rPr>
              <a:t>Порядок проведения </a:t>
            </a:r>
            <a:br>
              <a:rPr lang="ru-RU" sz="3200" b="1" dirty="0" smtClean="0">
                <a:solidFill>
                  <a:srgbClr val="0D62B2"/>
                </a:solidFill>
                <a:latin typeface="Trebuchet MS"/>
                <a:cs typeface="Trebuchet MS"/>
              </a:rPr>
            </a:br>
            <a:r>
              <a:rPr lang="ru-RU" sz="3200" b="1" dirty="0" smtClean="0">
                <a:solidFill>
                  <a:srgbClr val="0D62B2"/>
                </a:solidFill>
                <a:latin typeface="Trebuchet MS"/>
                <a:cs typeface="Trebuchet MS"/>
              </a:rPr>
              <a:t>вступительных испытаний</a:t>
            </a:r>
            <a:endParaRPr lang="en-US" sz="32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9817" y="4504698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008000"/>
                </a:solidFill>
                <a:latin typeface="Trebuchet MS"/>
                <a:cs typeface="Trebuchet MS"/>
              </a:rPr>
              <a:pPr algn="ctr"/>
              <a:t>15</a:t>
            </a:fld>
            <a:endParaRPr lang="en-US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4429506"/>
            <a:ext cx="2411146" cy="4400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62673" y="4663175"/>
            <a:ext cx="54425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673" y="4712328"/>
            <a:ext cx="5442512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80576" y="4712328"/>
            <a:ext cx="331015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-80576" y="4662788"/>
            <a:ext cx="33101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2673" y="4647303"/>
            <a:ext cx="544251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-80576" y="4646916"/>
            <a:ext cx="331015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F09A08D6-A6FF-4BAF-8CEB-8426A695F563}"/>
              </a:ext>
            </a:extLst>
          </p:cNvPr>
          <p:cNvSpPr txBox="1">
            <a:spLocks/>
          </p:cNvSpPr>
          <p:nvPr/>
        </p:nvSpPr>
        <p:spPr>
          <a:xfrm>
            <a:off x="556352" y="1401652"/>
            <a:ext cx="8031293" cy="31030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Вступительные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испытания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проводятся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в форме теста, формируемого электронной системой сопровождения экзаменов (ЭССЭ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).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cs typeface="Trebuchet M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Компьютерный тест состоит из 50 вопросов с множественным выбором ответа: 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cs typeface="Trebuchet M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Тест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состоит из четырех частей. 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cs typeface="Trebuchet M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На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выполнение всего теста отводится 60 минут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cs typeface="Trebuchet M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Тест оценивается из 100 баллов. 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77965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7499"/>
            <a:ext cx="7772400" cy="5521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D62B2"/>
                </a:solidFill>
                <a:latin typeface="Trebuchet MS"/>
                <a:cs typeface="Trebuchet MS"/>
              </a:rPr>
              <a:t>Полезные ссылки</a:t>
            </a:r>
            <a:endParaRPr lang="en-US" sz="32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9817" y="4504698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008000"/>
                </a:solidFill>
                <a:latin typeface="Trebuchet MS"/>
                <a:cs typeface="Trebuchet MS"/>
              </a:rPr>
              <a:pPr algn="ctr"/>
              <a:t>16</a:t>
            </a:fld>
            <a:endParaRPr lang="en-US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4429506"/>
            <a:ext cx="2411146" cy="4400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62673" y="4663175"/>
            <a:ext cx="54425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673" y="4712328"/>
            <a:ext cx="5442512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80576" y="4712328"/>
            <a:ext cx="331015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-80576" y="4662788"/>
            <a:ext cx="33101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2673" y="4647303"/>
            <a:ext cx="544251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-80576" y="4646916"/>
            <a:ext cx="331015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F09A08D6-A6FF-4BAF-8CEB-8426A695F563}"/>
              </a:ext>
            </a:extLst>
          </p:cNvPr>
          <p:cNvSpPr txBox="1">
            <a:spLocks/>
          </p:cNvSpPr>
          <p:nvPr/>
        </p:nvSpPr>
        <p:spPr>
          <a:xfrm>
            <a:off x="556352" y="1401652"/>
            <a:ext cx="8031293" cy="3103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Поступление в аспирантуру: </a:t>
            </a:r>
          </a:p>
          <a:p>
            <a:pPr algn="just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  <a:hlinkClick r:id="rId4"/>
              </a:rPr>
              <a:t>https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  <a:hlinkClick r:id="rId4"/>
              </a:rPr>
              <a:t>://admission.rudn.ru/postgraduate/documents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  <a:hlinkClick r:id="rId4"/>
              </a:rPr>
              <a:t>/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cs typeface="Trebuchet M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cs typeface="Trebuchet M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Консультации и порядок проведения экзамена:</a:t>
            </a:r>
          </a:p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  <a:hlinkClick r:id="rId5"/>
              </a:rPr>
              <a:t>https://admission.rudn.ru/postgraduate/consult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  <a:hlinkClick r:id="rId5"/>
              </a:rPr>
              <a:t>/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cs typeface="Trebuchet MS"/>
            </a:endParaRPr>
          </a:p>
          <a:p>
            <a:pPr algn="just"/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39625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8" y="229272"/>
            <a:ext cx="7772400" cy="5521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D62B2"/>
                </a:solidFill>
                <a:latin typeface="Trebuchet MS"/>
                <a:cs typeface="Trebuchet MS"/>
              </a:rPr>
              <a:t>Контактная информация</a:t>
            </a:r>
            <a:endParaRPr lang="en-US" sz="32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9817" y="4504698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008000"/>
                </a:solidFill>
                <a:latin typeface="Trebuchet MS"/>
                <a:cs typeface="Trebuchet MS"/>
              </a:rPr>
              <a:pPr algn="ctr"/>
              <a:t>17</a:t>
            </a:fld>
            <a:endParaRPr lang="en-US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4429506"/>
            <a:ext cx="2411146" cy="4400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62673" y="4663175"/>
            <a:ext cx="54425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673" y="4712328"/>
            <a:ext cx="5442512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80576" y="4712328"/>
            <a:ext cx="331015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-80576" y="4662788"/>
            <a:ext cx="33101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2673" y="4647303"/>
            <a:ext cx="544251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-80576" y="4646916"/>
            <a:ext cx="331015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F09A08D6-A6FF-4BAF-8CEB-8426A695F563}"/>
              </a:ext>
            </a:extLst>
          </p:cNvPr>
          <p:cNvSpPr txBox="1">
            <a:spLocks/>
          </p:cNvSpPr>
          <p:nvPr/>
        </p:nvSpPr>
        <p:spPr>
          <a:xfrm>
            <a:off x="556351" y="973227"/>
            <a:ext cx="8031293" cy="33557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rgbClr val="0D62B2"/>
                </a:solidFill>
                <a:latin typeface="Trebuchet MS"/>
                <a:cs typeface="Trebuchet MS"/>
              </a:rPr>
              <a:t>Кафедра сравнительной политологии</a:t>
            </a:r>
          </a:p>
          <a:p>
            <a:pPr algn="just"/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pPr algn="just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Телефон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кафедры: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8 499 936-85-28</a:t>
            </a:r>
          </a:p>
          <a:p>
            <a:pPr algn="just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Электронная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почта кафедры: </a:t>
            </a:r>
            <a:r>
              <a:rPr lang="ru-RU" sz="1800" i="1" dirty="0" smtClean="0">
                <a:solidFill>
                  <a:srgbClr val="0D62B2"/>
                </a:solidFill>
                <a:latin typeface="Trebuchet MS"/>
                <a:cs typeface="Trebuchet MS"/>
              </a:rPr>
              <a:t>humanities.politics@rudn.ru</a:t>
            </a:r>
            <a:endParaRPr lang="ru-RU" sz="1800" i="1" dirty="0">
              <a:solidFill>
                <a:srgbClr val="0D62B2"/>
              </a:solidFill>
              <a:latin typeface="Trebuchet MS"/>
              <a:cs typeface="Trebuchet MS"/>
            </a:endParaRPr>
          </a:p>
          <a:p>
            <a:pPr algn="just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Адрес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кафедры: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ул. Миклухо-Маклая, 10/2, Москва,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117198</a:t>
            </a:r>
          </a:p>
          <a:p>
            <a:pPr algn="just"/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pPr algn="just"/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Руководитель программы:  </a:t>
            </a:r>
            <a:endPara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pPr algn="just"/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д.филос.н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., проф.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Почта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Ю.М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.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, </a:t>
            </a:r>
            <a:r>
              <a:rPr lang="en-US" sz="1800" i="1" dirty="0">
                <a:solidFill>
                  <a:srgbClr val="0D62B2"/>
                </a:solidFill>
                <a:latin typeface="Trebuchet MS"/>
                <a:cs typeface="Trebuchet MS"/>
              </a:rPr>
              <a:t>pochta-yum@rudn.ru</a:t>
            </a:r>
            <a:endParaRPr lang="ru-RU" sz="1800" i="1" dirty="0">
              <a:solidFill>
                <a:srgbClr val="0D62B2"/>
              </a:solidFill>
              <a:latin typeface="Trebuchet MS"/>
              <a:cs typeface="Trebuchet MS"/>
            </a:endParaRPr>
          </a:p>
          <a:p>
            <a:pPr algn="just"/>
            <a:endParaRPr lang="ru-RU" sz="1800" i="1" dirty="0">
              <a:solidFill>
                <a:srgbClr val="0D62B2"/>
              </a:solidFill>
              <a:latin typeface="Trebuchet MS"/>
              <a:cs typeface="Trebuchet MS"/>
            </a:endParaRPr>
          </a:p>
          <a:p>
            <a:pPr algn="just"/>
            <a:r>
              <a:rPr lang="ru-RU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Тьютор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программы от кафедры:  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pPr algn="just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Сафина Н.А.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, </a:t>
            </a:r>
            <a:r>
              <a:rPr lang="en-US" sz="1800" i="1" dirty="0" smtClean="0">
                <a:solidFill>
                  <a:srgbClr val="0D62B2"/>
                </a:solidFill>
                <a:latin typeface="Trebuchet MS"/>
                <a:cs typeface="Trebuchet MS"/>
              </a:rPr>
              <a:t>safina-na@rudn.ru</a:t>
            </a:r>
            <a:endParaRPr lang="ru-RU" sz="1800" i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49562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F9698A-9D11-405B-909E-86382AB2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06" y="1097059"/>
            <a:ext cx="7772400" cy="102155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>
                <a:solidFill>
                  <a:srgbClr val="0D62B2"/>
                </a:solidFill>
                <a:latin typeface="Trebuchet MS"/>
              </a:rPr>
              <a:t>СПАСИБО ЗА ВНИМАНИЕ!</a:t>
            </a:r>
          </a:p>
        </p:txBody>
      </p:sp>
      <p:pic>
        <p:nvPicPr>
          <p:cNvPr id="4" name="Picture 1" descr="cover.jpg">
            <a:extLst>
              <a:ext uri="{FF2B5EF4-FFF2-40B4-BE49-F238E27FC236}">
                <a16:creationId xmlns:a16="http://schemas.microsoft.com/office/drawing/2014/main" xmlns="" id="{08D934C3-E338-404D-AAEE-3A5CF992E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7804"/>
            <a:ext cx="9144000" cy="29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88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817" y="546362"/>
            <a:ext cx="8407783" cy="5521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D62B2"/>
                </a:solidFill>
                <a:latin typeface="Trebuchet MS"/>
                <a:cs typeface="Trebuchet MS"/>
              </a:rPr>
              <a:t>Основные сведения </a:t>
            </a:r>
            <a:br>
              <a:rPr lang="ru-RU" sz="3200" b="1" dirty="0" smtClean="0">
                <a:solidFill>
                  <a:srgbClr val="0D62B2"/>
                </a:solidFill>
                <a:latin typeface="Trebuchet MS"/>
                <a:cs typeface="Trebuchet MS"/>
              </a:rPr>
            </a:br>
            <a:r>
              <a:rPr lang="ru-RU" sz="3200" b="1" dirty="0" smtClean="0">
                <a:solidFill>
                  <a:srgbClr val="0D62B2"/>
                </a:solidFill>
                <a:latin typeface="Trebuchet MS"/>
                <a:cs typeface="Trebuchet MS"/>
              </a:rPr>
              <a:t>об обучении в аспирантуре</a:t>
            </a:r>
            <a:endParaRPr lang="en-US" sz="32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9817" y="4504698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008000"/>
                </a:solidFill>
                <a:latin typeface="Trebuchet MS"/>
                <a:cs typeface="Trebuchet MS"/>
              </a:rPr>
              <a:pPr algn="ctr"/>
              <a:t>2</a:t>
            </a:fld>
            <a:endParaRPr lang="en-US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4429506"/>
            <a:ext cx="2411146" cy="4400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62673" y="4663175"/>
            <a:ext cx="54425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673" y="4712328"/>
            <a:ext cx="5442512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80576" y="4712328"/>
            <a:ext cx="331015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-80576" y="4662788"/>
            <a:ext cx="33101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2673" y="4647303"/>
            <a:ext cx="544251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-80576" y="4646916"/>
            <a:ext cx="331015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F09A08D6-A6FF-4BAF-8CEB-8426A695F563}"/>
              </a:ext>
            </a:extLst>
          </p:cNvPr>
          <p:cNvSpPr txBox="1">
            <a:spLocks/>
          </p:cNvSpPr>
          <p:nvPr/>
        </p:nvSpPr>
        <p:spPr>
          <a:xfrm>
            <a:off x="250439" y="2749760"/>
            <a:ext cx="8031293" cy="3584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6" name="Таблица 7">
            <a:extLst>
              <a:ext uri="{FF2B5EF4-FFF2-40B4-BE49-F238E27FC236}">
                <a16:creationId xmlns:a16="http://schemas.microsoft.com/office/drawing/2014/main" xmlns="" id="{937C741F-C306-4DD9-9E49-0459093AC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222784"/>
              </p:ext>
            </p:extLst>
          </p:nvPr>
        </p:nvGraphicFramePr>
        <p:xfrm>
          <a:off x="1042854" y="1507274"/>
          <a:ext cx="7135592" cy="2743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67796">
                  <a:extLst>
                    <a:ext uri="{9D8B030D-6E8A-4147-A177-3AD203B41FA5}">
                      <a16:colId xmlns:a16="http://schemas.microsoft.com/office/drawing/2014/main" xmlns="" val="1523723121"/>
                    </a:ext>
                  </a:extLst>
                </a:gridCol>
                <a:gridCol w="3567796">
                  <a:extLst>
                    <a:ext uri="{9D8B030D-6E8A-4147-A177-3AD203B41FA5}">
                      <a16:colId xmlns:a16="http://schemas.microsoft.com/office/drawing/2014/main" xmlns="" val="2196195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Форма обучения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очная / заочная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437902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Продолжительность</a:t>
                      </a:r>
                      <a:r>
                        <a:rPr lang="ru-RU" sz="1200" b="1" baseline="0" dirty="0" smtClean="0"/>
                        <a:t> обучения</a:t>
                      </a:r>
                      <a:endParaRPr lang="ru-RU" sz="1200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3 года / 4 года</a:t>
                      </a:r>
                      <a:endParaRPr lang="ru-RU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197781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Основа обучения</a:t>
                      </a:r>
                      <a:endParaRPr lang="ru-RU" sz="1200" b="1" dirty="0">
                        <a:solidFill>
                          <a:srgbClr val="0D62B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бюджет и контракт</a:t>
                      </a:r>
                      <a:endParaRPr lang="ru-RU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Языки обучения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русский, английский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Квалификация, указываемая в документе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исследователь, преподаватель-исследователь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аспирантуры на английском языке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Political Science: Russian and Comparative Studies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79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0482"/>
            <a:ext cx="7772400" cy="5521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D62B2"/>
                </a:solidFill>
                <a:latin typeface="Trebuchet MS"/>
                <a:cs typeface="Trebuchet MS"/>
              </a:rPr>
              <a:t>Профили подготовки аспирантов</a:t>
            </a:r>
            <a:endParaRPr lang="en-US" sz="32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9817" y="4504698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008000"/>
                </a:solidFill>
                <a:latin typeface="Trebuchet MS"/>
                <a:cs typeface="Trebuchet MS"/>
              </a:rPr>
              <a:pPr algn="ctr"/>
              <a:t>3</a:t>
            </a:fld>
            <a:endParaRPr lang="en-US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4429506"/>
            <a:ext cx="2411146" cy="4400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62673" y="4663175"/>
            <a:ext cx="54425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673" y="4712328"/>
            <a:ext cx="5442512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80576" y="4712328"/>
            <a:ext cx="331015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-80576" y="4662788"/>
            <a:ext cx="33101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2673" y="4647303"/>
            <a:ext cx="544251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-80576" y="4646916"/>
            <a:ext cx="331015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F09A08D6-A6FF-4BAF-8CEB-8426A695F563}"/>
              </a:ext>
            </a:extLst>
          </p:cNvPr>
          <p:cNvSpPr txBox="1">
            <a:spLocks/>
          </p:cNvSpPr>
          <p:nvPr/>
        </p:nvSpPr>
        <p:spPr>
          <a:xfrm>
            <a:off x="250439" y="1503737"/>
            <a:ext cx="8511169" cy="2531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История и теория политики </a:t>
            </a:r>
            <a:r>
              <a:rPr lang="ru-RU" sz="2400" i="1" dirty="0" smtClean="0">
                <a:solidFill>
                  <a:srgbClr val="0D62B2"/>
                </a:solidFill>
                <a:cs typeface="Trebuchet MS"/>
              </a:rPr>
              <a:t>(5.5.1)</a:t>
            </a:r>
            <a:endParaRPr lang="ru-RU" sz="2400" i="1" dirty="0">
              <a:solidFill>
                <a:srgbClr val="0D62B2"/>
              </a:solidFill>
              <a:cs typeface="Trebuchet M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Политические институты, процессы, технологии </a:t>
            </a:r>
            <a:r>
              <a:rPr lang="ru-RU" sz="2400" i="1" dirty="0" smtClean="0">
                <a:solidFill>
                  <a:srgbClr val="0D62B2"/>
                </a:solidFill>
                <a:cs typeface="Trebuchet MS"/>
              </a:rPr>
              <a:t>(5.5.2)</a:t>
            </a:r>
            <a:endParaRPr lang="ru-RU" sz="2400" i="1" dirty="0">
              <a:solidFill>
                <a:srgbClr val="0D62B2"/>
              </a:solidFill>
              <a:cs typeface="Trebuchet M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Международные отношения </a:t>
            </a:r>
            <a:r>
              <a:rPr lang="ru-RU" sz="2400" i="1" dirty="0" smtClean="0">
                <a:solidFill>
                  <a:srgbClr val="0D62B2"/>
                </a:solidFill>
                <a:cs typeface="Trebuchet MS"/>
              </a:rPr>
              <a:t>(5.5.4)</a:t>
            </a:r>
            <a:endParaRPr lang="ru-RU" sz="2400" i="1" dirty="0">
              <a:solidFill>
                <a:srgbClr val="0D62B2"/>
              </a:solidFill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26863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827" y="471766"/>
            <a:ext cx="7772400" cy="5521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D62B2"/>
                </a:solidFill>
                <a:latin typeface="Trebuchet MS"/>
                <a:cs typeface="Trebuchet MS"/>
              </a:rPr>
              <a:t>Учебный процесс</a:t>
            </a:r>
            <a:endParaRPr lang="en-US" sz="32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9817" y="4504698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008000"/>
                </a:solidFill>
                <a:latin typeface="Trebuchet MS"/>
                <a:cs typeface="Trebuchet MS"/>
              </a:rPr>
              <a:pPr algn="ctr"/>
              <a:t>4</a:t>
            </a:fld>
            <a:endParaRPr lang="en-US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4429506"/>
            <a:ext cx="2411146" cy="4400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62673" y="4663175"/>
            <a:ext cx="54425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673" y="4712328"/>
            <a:ext cx="5442512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80576" y="4712328"/>
            <a:ext cx="331015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-80576" y="4662788"/>
            <a:ext cx="33101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2673" y="4647303"/>
            <a:ext cx="544251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-80576" y="4646916"/>
            <a:ext cx="331015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33A4B9D3-AD93-4DF7-B6E0-9819755F1CB9}"/>
              </a:ext>
            </a:extLst>
          </p:cNvPr>
          <p:cNvSpPr txBox="1">
            <a:spLocks/>
          </p:cNvSpPr>
          <p:nvPr/>
        </p:nvSpPr>
        <p:spPr>
          <a:xfrm>
            <a:off x="741751" y="1214601"/>
            <a:ext cx="7692470" cy="2941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Акцент сделан на научные исследования, вовлечение учащихся в образовательный и научно-исследовательский процессы.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cs typeface="Trebuchet MS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Загрузка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позволяет соискателям совмещать учебу в аспирантуре и работу.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Кроме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этого аспиранту необходимо планировать время для посещения различных научных мероприятий: научных семинаров и конференций. </a:t>
            </a:r>
          </a:p>
        </p:txBody>
      </p:sp>
    </p:spTree>
    <p:extLst>
      <p:ext uri="{BB962C8B-B14F-4D97-AF65-F5344CB8AC3E}">
        <p14:creationId xmlns:p14="http://schemas.microsoft.com/office/powerpoint/2010/main" val="663982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486" y="480489"/>
            <a:ext cx="7772400" cy="5521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D62B2"/>
                </a:solidFill>
                <a:latin typeface="Trebuchet MS"/>
                <a:cs typeface="Trebuchet MS"/>
              </a:rPr>
              <a:t>Учебный процесс</a:t>
            </a:r>
            <a:endParaRPr lang="en-US" sz="32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9817" y="4504698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008000"/>
                </a:solidFill>
                <a:latin typeface="Trebuchet MS"/>
                <a:cs typeface="Trebuchet MS"/>
              </a:rPr>
              <a:pPr algn="ctr"/>
              <a:t>5</a:t>
            </a:fld>
            <a:endParaRPr lang="en-US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4429506"/>
            <a:ext cx="2411146" cy="4400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62673" y="4663175"/>
            <a:ext cx="54425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673" y="4712328"/>
            <a:ext cx="5442512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80576" y="4712328"/>
            <a:ext cx="331015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-80576" y="4662788"/>
            <a:ext cx="33101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2673" y="4647303"/>
            <a:ext cx="544251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-80576" y="4646916"/>
            <a:ext cx="331015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4">
            <a:extLst>
              <a:ext uri="{FF2B5EF4-FFF2-40B4-BE49-F238E27FC236}">
                <a16:creationId xmlns:a16="http://schemas.microsoft.com/office/drawing/2014/main" xmlns="" id="{8253F046-99AB-4C0A-B9FB-64CC08F01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1"/>
          <a:stretch/>
        </p:blipFill>
        <p:spPr bwMode="auto">
          <a:xfrm>
            <a:off x="1211286" y="1175536"/>
            <a:ext cx="1884840" cy="146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xmlns="" id="{7C3F9A86-42DD-4FDD-B8AA-28A989CB7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02" y="1175536"/>
            <a:ext cx="3561357" cy="151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D56AAD30-94F1-4A1E-8A21-3F2478E6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10" y="2780222"/>
            <a:ext cx="4358110" cy="169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029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7499"/>
            <a:ext cx="7772400" cy="5521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D62B2"/>
                </a:solidFill>
                <a:latin typeface="Trebuchet MS"/>
                <a:cs typeface="Trebuchet MS"/>
              </a:rPr>
              <a:t>Область профессиональной деятельности выпускников</a:t>
            </a:r>
            <a:endParaRPr lang="en-US" sz="32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9817" y="4504698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008000"/>
                </a:solidFill>
                <a:latin typeface="Trebuchet MS"/>
                <a:cs typeface="Trebuchet MS"/>
              </a:rPr>
              <a:pPr algn="ctr"/>
              <a:t>6</a:t>
            </a:fld>
            <a:endParaRPr lang="en-US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4429506"/>
            <a:ext cx="2411146" cy="4400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62673" y="4663175"/>
            <a:ext cx="54425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673" y="4712328"/>
            <a:ext cx="5442512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80576" y="4712328"/>
            <a:ext cx="331015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-80576" y="4662788"/>
            <a:ext cx="33101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2673" y="4647303"/>
            <a:ext cx="544251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-80576" y="4646916"/>
            <a:ext cx="331015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F09A08D6-A6FF-4BAF-8CEB-8426A695F563}"/>
              </a:ext>
            </a:extLst>
          </p:cNvPr>
          <p:cNvSpPr txBox="1">
            <a:spLocks/>
          </p:cNvSpPr>
          <p:nvPr/>
        </p:nvSpPr>
        <p:spPr>
          <a:xfrm>
            <a:off x="556353" y="1318525"/>
            <a:ext cx="8031293" cy="310304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Степень кандидата политических наук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– это не только подтверждение высокого уровня квалификации и репутации политолога, но и определенное преимущество на рынке труда, а также уважение и признание в профессиональном сообществе.</a:t>
            </a:r>
            <a:b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</a:b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cs typeface="Trebuchet M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Карьера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политолога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– не просто работа, а образ жизни: он непрерывно изучает происходящие в мире события, на их основе составляя прогнозы и анализы политической ситуации, участвует в различных конференциях, даёт интервью журналистам, издает свои материалы в общественно-политических и научных СМИ.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2371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9817" y="4504698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008000"/>
                </a:solidFill>
                <a:latin typeface="Trebuchet MS"/>
                <a:cs typeface="Trebuchet MS"/>
              </a:rPr>
              <a:pPr algn="ctr"/>
              <a:t>7</a:t>
            </a:fld>
            <a:endParaRPr lang="en-US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4429506"/>
            <a:ext cx="2411146" cy="4400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62673" y="4663175"/>
            <a:ext cx="54425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673" y="4712328"/>
            <a:ext cx="5442512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80576" y="4712328"/>
            <a:ext cx="331015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-80576" y="4662788"/>
            <a:ext cx="33101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2673" y="4647303"/>
            <a:ext cx="544251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-80576" y="4646916"/>
            <a:ext cx="331015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Объект 3">
            <a:extLst>
              <a:ext uri="{FF2B5EF4-FFF2-40B4-BE49-F238E27FC236}">
                <a16:creationId xmlns:a16="http://schemas.microsoft.com/office/drawing/2014/main" xmlns="" id="{F58B7E14-C6F6-46A7-A68B-61CF6110C8FC}"/>
              </a:ext>
            </a:extLst>
          </p:cNvPr>
          <p:cNvSpPr txBox="1">
            <a:spLocks/>
          </p:cNvSpPr>
          <p:nvPr/>
        </p:nvSpPr>
        <p:spPr>
          <a:xfrm>
            <a:off x="685800" y="1538373"/>
            <a:ext cx="7772400" cy="280692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rebuchet MS"/>
              </a:rPr>
              <a:t>сферы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rebuchet MS"/>
              </a:rPr>
              <a:t>общественно-политического, социокультурного и экономического пространства Российской Федерации и мира;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rebuchet MS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rebuchet MS"/>
              </a:rPr>
              <a:t>структуры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rebuchet MS"/>
              </a:rPr>
              <a:t>государственной власти и управления (федеральный, региональный и муниципальный уровни);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rebuchet MS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rebuchet MS"/>
              </a:rPr>
              <a:t>политические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rebuchet MS"/>
              </a:rPr>
              <a:t>партии и общественно-политические движения;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rebuchet MS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rebuchet MS"/>
              </a:rPr>
              <a:t>региональные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rebuchet MS"/>
              </a:rPr>
              <a:t>и международные организации;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rebuchet MS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rebuchet MS"/>
              </a:rPr>
              <a:t>политическая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rebuchet MS"/>
              </a:rPr>
              <a:t>культура, взаимодействие власти, бизнеса и гражданского общества; образовательные организации высшего образования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rebuchet MS"/>
              </a:rPr>
              <a:t>.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rebuchet M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242206"/>
            <a:ext cx="7772400" cy="110251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D62B2"/>
                </a:solidFill>
                <a:latin typeface="Trebuchet MS"/>
                <a:cs typeface="Trebuchet MS"/>
              </a:rPr>
              <a:t>Область профессиональной деятельности выпускников</a:t>
            </a:r>
            <a:endParaRPr lang="en-US" sz="32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82831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7499"/>
            <a:ext cx="7772400" cy="5521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D62B2"/>
                </a:solidFill>
                <a:latin typeface="Trebuchet MS"/>
                <a:cs typeface="Trebuchet MS"/>
              </a:rPr>
              <a:t>Научные </a:t>
            </a:r>
            <a:br>
              <a:rPr lang="ru-RU" sz="3200" b="1" dirty="0">
                <a:solidFill>
                  <a:srgbClr val="0D62B2"/>
                </a:solidFill>
                <a:latin typeface="Trebuchet MS"/>
                <a:cs typeface="Trebuchet MS"/>
              </a:rPr>
            </a:br>
            <a:r>
              <a:rPr lang="ru-RU" sz="3200" b="1" dirty="0">
                <a:solidFill>
                  <a:srgbClr val="0D62B2"/>
                </a:solidFill>
                <a:latin typeface="Trebuchet MS"/>
                <a:cs typeface="Trebuchet MS"/>
              </a:rPr>
              <a:t>и исследовательские проекты</a:t>
            </a:r>
            <a:endParaRPr lang="en-US" sz="32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9817" y="4504698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008000"/>
                </a:solidFill>
                <a:latin typeface="Trebuchet MS"/>
                <a:cs typeface="Trebuchet MS"/>
              </a:rPr>
              <a:pPr algn="ctr"/>
              <a:t>8</a:t>
            </a:fld>
            <a:endParaRPr lang="en-US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4429506"/>
            <a:ext cx="2411146" cy="4400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62673" y="4663175"/>
            <a:ext cx="54425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673" y="4712328"/>
            <a:ext cx="5442512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80576" y="4712328"/>
            <a:ext cx="331015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-80576" y="4662788"/>
            <a:ext cx="33101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2673" y="4647303"/>
            <a:ext cx="544251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-80576" y="4646916"/>
            <a:ext cx="331015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F09A08D6-A6FF-4BAF-8CEB-8426A695F563}"/>
              </a:ext>
            </a:extLst>
          </p:cNvPr>
          <p:cNvSpPr txBox="1">
            <a:spLocks/>
          </p:cNvSpPr>
          <p:nvPr/>
        </p:nvSpPr>
        <p:spPr>
          <a:xfrm>
            <a:off x="556352" y="1401652"/>
            <a:ext cx="8031293" cy="31030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Научные работы и проекты, подготовка публикаций;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Проведение научных мероприятий и обмен научной информацией с вузами-партнерами;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Участие в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международных конференциях и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семинарах;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Участие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в зарубежных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стажировках;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Финансовая поддержка научных исследований, научные гранты и стипендии;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rebuchet MS"/>
              </a:rPr>
              <a:t>Участие в научно-исследовательских проектах на базе университета. 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5519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9817" y="4504698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008000"/>
                </a:solidFill>
                <a:latin typeface="Trebuchet MS"/>
                <a:cs typeface="Trebuchet MS"/>
              </a:rPr>
              <a:pPr algn="ctr"/>
              <a:t>9</a:t>
            </a:fld>
            <a:endParaRPr lang="en-US" dirty="0">
              <a:solidFill>
                <a:srgbClr val="008000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4429506"/>
            <a:ext cx="2411146" cy="4400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62673" y="4663175"/>
            <a:ext cx="54425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673" y="4712328"/>
            <a:ext cx="5442512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80576" y="4712328"/>
            <a:ext cx="331015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-80576" y="4662788"/>
            <a:ext cx="33101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2673" y="4647303"/>
            <a:ext cx="544251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-80576" y="4646916"/>
            <a:ext cx="331015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622CE12-B40F-401F-AB73-151F08E968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45" y="1225303"/>
            <a:ext cx="3319240" cy="15040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BDC33C5-FE73-4A8F-B1F3-59C03536E2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0"/>
          <a:stretch/>
        </p:blipFill>
        <p:spPr>
          <a:xfrm>
            <a:off x="441731" y="2862690"/>
            <a:ext cx="2222710" cy="147348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4B8D600-A8A1-4BB2-924B-C4F104CAC5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t="6085" r="12881" b="25744"/>
          <a:stretch/>
        </p:blipFill>
        <p:spPr>
          <a:xfrm>
            <a:off x="3160571" y="2889479"/>
            <a:ext cx="2367107" cy="145704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9E2621A-EC7F-4ED8-B535-3947DB00DB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1" b="2912"/>
          <a:stretch/>
        </p:blipFill>
        <p:spPr>
          <a:xfrm>
            <a:off x="6105185" y="2873035"/>
            <a:ext cx="2367107" cy="1473489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685800" y="427499"/>
            <a:ext cx="7772400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rgbClr val="0D62B2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ru-RU" dirty="0"/>
              <a:t>Научные </a:t>
            </a:r>
            <a:br>
              <a:rPr lang="ru-RU" dirty="0"/>
            </a:br>
            <a:r>
              <a:rPr lang="ru-RU" dirty="0"/>
              <a:t>и исследовательские проекты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88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610</Words>
  <Application>Microsoft Office PowerPoint</Application>
  <PresentationFormat>Экран (16:9)</PresentationFormat>
  <Paragraphs>147</Paragraphs>
  <Slides>18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Основные сведения  об обучении в аспирантуре</vt:lpstr>
      <vt:lpstr>Профили подготовки аспирантов</vt:lpstr>
      <vt:lpstr>Учебный процесс</vt:lpstr>
      <vt:lpstr>Учебный процесс</vt:lpstr>
      <vt:lpstr>Область профессиональной деятельности выпускников</vt:lpstr>
      <vt:lpstr>Область профессиональной деятельности выпускников</vt:lpstr>
      <vt:lpstr>Научные  и исследовательские проекты</vt:lpstr>
      <vt:lpstr>Презентация PowerPoint</vt:lpstr>
      <vt:lpstr>Научные работы и публикации</vt:lpstr>
      <vt:lpstr>Наши выпускники</vt:lpstr>
      <vt:lpstr>Научные руководители</vt:lpstr>
      <vt:lpstr>Тьютор по аспирантуру кафедры сравнительной политологии</vt:lpstr>
      <vt:lpstr>Сроки приема в аспирантуру</vt:lpstr>
      <vt:lpstr>Порядок проведения  вступительных испытаний</vt:lpstr>
      <vt:lpstr>Полезные ссылки</vt:lpstr>
      <vt:lpstr>Контактная информация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В ДВЕ И БОЛЕЕ СТРОК</dc:title>
  <dc:creator>Непомнящий Евгений</dc:creator>
  <cp:lastModifiedBy>mentor</cp:lastModifiedBy>
  <cp:revision>52</cp:revision>
  <dcterms:created xsi:type="dcterms:W3CDTF">2017-01-25T11:18:17Z</dcterms:created>
  <dcterms:modified xsi:type="dcterms:W3CDTF">2022-06-15T11:27:28Z</dcterms:modified>
</cp:coreProperties>
</file>